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56" r:id="rId2"/>
    <p:sldId id="258" r:id="rId3"/>
    <p:sldId id="286" r:id="rId4"/>
    <p:sldId id="287" r:id="rId5"/>
    <p:sldId id="288" r:id="rId6"/>
    <p:sldId id="289" r:id="rId7"/>
    <p:sldId id="275" r:id="rId8"/>
    <p:sldId id="276" r:id="rId9"/>
    <p:sldId id="285" r:id="rId10"/>
    <p:sldId id="259" r:id="rId11"/>
    <p:sldId id="262" r:id="rId12"/>
    <p:sldId id="277" r:id="rId13"/>
    <p:sldId id="278" r:id="rId14"/>
    <p:sldId id="282" r:id="rId15"/>
    <p:sldId id="283" r:id="rId16"/>
    <p:sldId id="284" r:id="rId17"/>
    <p:sldId id="279" r:id="rId18"/>
    <p:sldId id="280" r:id="rId19"/>
    <p:sldId id="281" r:id="rId20"/>
    <p:sldId id="271" r:id="rId21"/>
    <p:sldId id="273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42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_____Microsoft_Excel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Лист1!$A$10</c:f>
              <c:strCache>
                <c:ptCount val="1"/>
                <c:pt idx="0">
                  <c:v> дети с нормальным речевым развитием</c:v>
                </c:pt>
              </c:strCache>
            </c:strRef>
          </c:tx>
          <c:spPr>
            <a:solidFill>
              <a:schemeClr val="accent1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Лист1!$B$9:$D$9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Лист1!$B$10:$D$10</c:f>
              <c:numCache>
                <c:formatCode>General</c:formatCode>
                <c:ptCount val="3"/>
                <c:pt idx="0">
                  <c:v>41</c:v>
                </c:pt>
                <c:pt idx="1">
                  <c:v>20</c:v>
                </c:pt>
                <c:pt idx="2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238-457B-88AF-B8180BD14AE3}"/>
            </c:ext>
          </c:extLst>
        </c:ser>
        <c:ser>
          <c:idx val="1"/>
          <c:order val="1"/>
          <c:tx>
            <c:strRef>
              <c:f>Лист1!$A$11</c:f>
              <c:strCache>
                <c:ptCount val="1"/>
                <c:pt idx="0">
                  <c:v>Дети с нарушениями речи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Лист1!$B$9:$D$9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Лист1!$B$11:$D$11</c:f>
              <c:numCache>
                <c:formatCode>General</c:formatCode>
                <c:ptCount val="3"/>
                <c:pt idx="0">
                  <c:v>59</c:v>
                </c:pt>
                <c:pt idx="1">
                  <c:v>80</c:v>
                </c:pt>
                <c:pt idx="2">
                  <c:v>84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238-457B-88AF-B8180BD14AE3}"/>
            </c:ext>
          </c:extLst>
        </c:ser>
        <c:ser>
          <c:idx val="2"/>
          <c:order val="2"/>
          <c:tx>
            <c:strRef>
              <c:f>Лист1!$A$12</c:f>
              <c:strCache>
                <c:ptCount val="1"/>
                <c:pt idx="0">
                  <c:v>Дети с ФФН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delete val="1"/>
          </c:dLbls>
          <c:cat>
            <c:strRef>
              <c:f>Лист1!$B$9:$D$9</c:f>
              <c:strCache>
                <c:ptCount val="3"/>
                <c:pt idx="0">
                  <c:v>2014-2015</c:v>
                </c:pt>
                <c:pt idx="1">
                  <c:v>2015-2016</c:v>
                </c:pt>
                <c:pt idx="2">
                  <c:v>2016-2017</c:v>
                </c:pt>
              </c:strCache>
            </c:strRef>
          </c:cat>
          <c:val>
            <c:numRef>
              <c:f>Лист1!$B$12:$D$12</c:f>
              <c:numCache>
                <c:formatCode>General</c:formatCode>
                <c:ptCount val="3"/>
                <c:pt idx="0">
                  <c:v>27</c:v>
                </c:pt>
                <c:pt idx="1">
                  <c:v>37</c:v>
                </c:pt>
                <c:pt idx="2">
                  <c:v>54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6238-457B-88AF-B8180BD14AE3}"/>
            </c:ext>
          </c:extLst>
        </c:ser>
        <c:dLbls>
          <c:dLblPos val="in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488045904"/>
        <c:axId val="1488050896"/>
      </c:barChart>
      <c:catAx>
        <c:axId val="14880459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88050896"/>
        <c:crosses val="autoZero"/>
        <c:auto val="1"/>
        <c:lblAlgn val="ctr"/>
        <c:lblOffset val="100"/>
        <c:noMultiLvlLbl val="0"/>
      </c:catAx>
      <c:valAx>
        <c:axId val="1488050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ru-RU"/>
          </a:p>
        </c:txPr>
        <c:crossAx val="148804590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accent5">
        <a:lumMod val="20000"/>
        <a:lumOff val="8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/>
      </a:pPr>
      <a:endParaRPr lang="ru-RU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4A3DEC02-AD2D-431B-81EF-079AFC8751C1}" type="datetimeFigureOut">
              <a:rPr lang="ru-RU" smtClean="0"/>
              <a:t>26.11.2017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6F9999B-4E26-419A-9DF8-C120B74E3A87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980728"/>
            <a:ext cx="7175351" cy="1793167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tx2"/>
                </a:solidFill>
              </a:rPr>
              <a:t>Развитие речи детей дошкольного возраста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92080" y="4797152"/>
            <a:ext cx="3548778" cy="1458183"/>
          </a:xfrm>
        </p:spPr>
        <p:txBody>
          <a:bodyPr>
            <a:normAutofit fontScale="92500"/>
          </a:bodyPr>
          <a:lstStyle/>
          <a:p>
            <a:pPr algn="l"/>
            <a:r>
              <a:rPr lang="ru-RU" dirty="0" smtClean="0"/>
              <a:t>Васильева Е.А.</a:t>
            </a:r>
          </a:p>
          <a:p>
            <a:pPr algn="l"/>
            <a:r>
              <a:rPr lang="ru-RU" dirty="0" smtClean="0"/>
              <a:t>Учитель-логопед</a:t>
            </a:r>
          </a:p>
          <a:p>
            <a:pPr algn="l"/>
            <a:r>
              <a:rPr lang="ru-RU" dirty="0" smtClean="0"/>
              <a:t>МБДОУ </a:t>
            </a:r>
            <a:r>
              <a:rPr lang="ru-RU" spc="-150" dirty="0" smtClean="0"/>
              <a:t>ДС «</a:t>
            </a:r>
            <a:r>
              <a:rPr lang="ru-RU" spc="-150" dirty="0" err="1" smtClean="0"/>
              <a:t>Дюймовочка</a:t>
            </a:r>
            <a:r>
              <a:rPr lang="ru-RU" dirty="0" smtClean="0"/>
              <a:t>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0463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512511" cy="78296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Сравнительный анализ речевого развития детей старшего дошкольного возраста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6154306"/>
              </p:ext>
            </p:extLst>
          </p:nvPr>
        </p:nvGraphicFramePr>
        <p:xfrm>
          <a:off x="1691680" y="1772816"/>
          <a:ext cx="5688632" cy="4041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9410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1556792"/>
            <a:ext cx="7848872" cy="3600400"/>
          </a:xfrm>
        </p:spPr>
        <p:txBody>
          <a:bodyPr>
            <a:noAutofit/>
          </a:bodyPr>
          <a:lstStyle/>
          <a:p>
            <a:pPr algn="ctr"/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Развитие </a:t>
            </a: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речи</a:t>
            </a:r>
            <a:r>
              <a:rPr lang="ru-RU" sz="6000" b="1" i="1" dirty="0" smtClean="0">
                <a:effectLst/>
              </a:rPr>
              <a:t/>
            </a:r>
            <a:br>
              <a:rPr lang="ru-RU" sz="6000" b="1" i="1" dirty="0" smtClean="0">
                <a:effectLst/>
              </a:rPr>
            </a:br>
            <a:r>
              <a:rPr lang="ru-RU" sz="6000" b="1" i="1" dirty="0" smtClean="0">
                <a:effectLst/>
              </a:rPr>
              <a:t> </a:t>
            </a:r>
            <a:r>
              <a:rPr lang="ru-RU" sz="6000" b="1" i="1" u="sng" dirty="0">
                <a:solidFill>
                  <a:srgbClr val="FF0000"/>
                </a:solidFill>
                <a:effectLst/>
              </a:rPr>
              <a:t>предупреждает</a:t>
            </a:r>
            <a:r>
              <a:rPr lang="ru-RU" sz="6000" b="1" i="1" dirty="0">
                <a:solidFill>
                  <a:srgbClr val="FF0000"/>
                </a:solidFill>
                <a:effectLst/>
              </a:rPr>
              <a:t> </a:t>
            </a:r>
            <a:r>
              <a:rPr lang="ru-RU" sz="6000" b="1" i="1" dirty="0" smtClean="0">
                <a:solidFill>
                  <a:srgbClr val="FF0000"/>
                </a:solidFill>
                <a:effectLst/>
              </a:rPr>
              <a:t/>
            </a:r>
            <a:br>
              <a:rPr lang="ru-RU" sz="6000" b="1" i="1" dirty="0" smtClean="0">
                <a:solidFill>
                  <a:srgbClr val="FF0000"/>
                </a:solidFill>
                <a:effectLst/>
              </a:rPr>
            </a:br>
            <a:r>
              <a:rPr lang="ru-RU" sz="6000" b="1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возникновение </a:t>
            </a:r>
            <a:r>
              <a:rPr lang="ru-RU" sz="60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речевых нарушений</a:t>
            </a:r>
            <a:endParaRPr lang="ru-RU" sz="6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693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484784"/>
            <a:ext cx="6512511" cy="1152128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Развитие звуковой и интонационной культуры речи, фонематического слуха</a:t>
            </a:r>
            <a:r>
              <a:rPr lang="ru-RU" sz="3200" b="1" i="1" dirty="0">
                <a:effectLst/>
              </a:rPr>
              <a:t/>
            </a:r>
            <a:br>
              <a:rPr lang="ru-RU" sz="3200" b="1" i="1" dirty="0">
                <a:effectLst/>
              </a:rPr>
            </a:br>
            <a:endParaRPr lang="ru-RU" sz="3200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420888"/>
            <a:ext cx="7920880" cy="3384376"/>
          </a:xfrm>
        </p:spPr>
        <p:txBody>
          <a:bodyPr>
            <a:normAutofit fontScale="92500"/>
          </a:bodyPr>
          <a:lstStyle/>
          <a:p>
            <a:r>
              <a:rPr lang="ru-RU" sz="3200" dirty="0" smtClean="0"/>
              <a:t>развитие </a:t>
            </a:r>
            <a:r>
              <a:rPr lang="ru-RU" sz="3200" dirty="0"/>
              <a:t>слухового внимания</a:t>
            </a:r>
          </a:p>
          <a:p>
            <a:r>
              <a:rPr lang="ru-RU" sz="3200" dirty="0" smtClean="0"/>
              <a:t>формирование </a:t>
            </a:r>
            <a:r>
              <a:rPr lang="ru-RU" sz="3200" dirty="0"/>
              <a:t>правильного звукопроизношения</a:t>
            </a:r>
          </a:p>
          <a:p>
            <a:r>
              <a:rPr lang="ru-RU" sz="3200" dirty="0" smtClean="0"/>
              <a:t>выработка </a:t>
            </a:r>
            <a:r>
              <a:rPr lang="ru-RU" sz="3200" dirty="0"/>
              <a:t>правильного речевого дыхания,</a:t>
            </a:r>
          </a:p>
          <a:p>
            <a:r>
              <a:rPr lang="ru-RU" sz="3200" dirty="0" smtClean="0"/>
              <a:t>умелое </a:t>
            </a:r>
            <a:r>
              <a:rPr lang="ru-RU" sz="3200" dirty="0"/>
              <a:t>использование компонентов интонационной выразительности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918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1124744"/>
            <a:ext cx="6512511" cy="1143000"/>
          </a:xfrm>
        </p:spPr>
        <p:txBody>
          <a:bodyPr>
            <a:no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  <a:t>Реализация задач воспитания звуковой культуры речи осуществляется по двум основным направлениям:</a:t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988840"/>
            <a:ext cx="7920880" cy="37444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развитие </a:t>
            </a:r>
            <a:r>
              <a:rPr lang="ru-RU" dirty="0"/>
              <a:t>восприятия речи (слухового внимания и речевого слуха, включая его компоненты — фонематический, </a:t>
            </a:r>
            <a:r>
              <a:rPr lang="ru-RU" dirty="0" err="1"/>
              <a:t>звуковысотный</a:t>
            </a:r>
            <a:r>
              <a:rPr lang="ru-RU" dirty="0"/>
              <a:t>, ритмический слух, восприятия темпа, силы голоса, тембра речи</a:t>
            </a:r>
            <a:r>
              <a:rPr lang="ru-RU" dirty="0" smtClean="0"/>
              <a:t>);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 err="1"/>
              <a:t>речедвигательного</a:t>
            </a:r>
            <a:r>
              <a:rPr lang="ru-RU" dirty="0"/>
              <a:t> аппарата (артикуляционного, голосового, речевого дыхания) и формирование произносительной стороны речи (произношения звуков, четкой дикции и т. д</a:t>
            </a:r>
            <a:r>
              <a:rPr lang="ru-RU" dirty="0" smtClean="0"/>
              <a:t>.).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dirty="0" smtClean="0"/>
              <a:t>развитие </a:t>
            </a:r>
            <a:r>
              <a:rPr lang="ru-RU" dirty="0"/>
              <a:t>мелкой моторики пальцев рук</a:t>
            </a:r>
          </a:p>
        </p:txBody>
      </p:sp>
    </p:spTree>
    <p:extLst>
      <p:ext uri="{BB962C8B-B14F-4D97-AF65-F5344CB8AC3E}">
        <p14:creationId xmlns:p14="http://schemas.microsoft.com/office/powerpoint/2010/main" val="3320990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6512511" cy="576064"/>
          </a:xfrm>
        </p:spPr>
        <p:txBody>
          <a:bodyPr/>
          <a:lstStyle/>
          <a:p>
            <a:pPr algn="ctr"/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</a:rPr>
              <a:t>Артикуляционная гимнастика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6" name="Объект 5" descr="C:\Documents and Settings\саша\Мои документы\Мои рисунки\12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81756" y="836712"/>
            <a:ext cx="2853515" cy="1961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саша\Мои документы\Мои рисунки\7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6720" y="4365104"/>
            <a:ext cx="2828156" cy="21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саша\Local Settings\Temporary Internet Files\Content.Word\viewer1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28184" y="817740"/>
            <a:ext cx="2788468" cy="2016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Рисунок 8" descr="C:\Documents and Settings\саша\Local Settings\Temporary Internet Files\Content.Word\viewer10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990966" y="4365104"/>
            <a:ext cx="2750629" cy="2173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C:\Documents and Settings\саша\Local Settings\Temporary Internet Files\Content.Word\viewer12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66356" y="817740"/>
            <a:ext cx="3059179" cy="20866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C:\Documents and Settings\саша\Мои документы\Мои рисунки\viewer3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768930" y="4450473"/>
            <a:ext cx="3026782" cy="2122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Объект 3" descr="C:\Documents and Settings\саша\Мои документы\Мои рисунки\viewer4.png"/>
          <p:cNvPicPr>
            <a:picLocks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331640" y="2526423"/>
            <a:ext cx="2562225" cy="192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 descr="C:\Documents and Settings\саша\Мои документы\Мои рисунки\viewer.png"/>
          <p:cNvPicPr/>
          <p:nvPr/>
        </p:nvPicPr>
        <p:blipFill>
          <a:blip r:embed="rId9"/>
          <a:srcRect l="4521" r="3337" b="9149"/>
          <a:stretch>
            <a:fillRect/>
          </a:stretch>
        </p:blipFill>
        <p:spPr bwMode="auto">
          <a:xfrm>
            <a:off x="4787188" y="2618406"/>
            <a:ext cx="2835230" cy="19567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82426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800" b="1" i="1" dirty="0" smtClean="0">
                <a:solidFill>
                  <a:schemeClr val="accent1">
                    <a:lumMod val="75000"/>
                  </a:schemeClr>
                </a:solidFill>
              </a:rPr>
              <a:t>Речевое дыхание</a:t>
            </a:r>
            <a:endParaRPr lang="ru-RU" sz="28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340768"/>
            <a:ext cx="3858768" cy="2569590"/>
          </a:xfrm>
        </p:spPr>
      </p:pic>
      <p:pic>
        <p:nvPicPr>
          <p:cNvPr id="11" name="Объект 10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340768"/>
            <a:ext cx="3858768" cy="2569590"/>
          </a:xfr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29" y="4038548"/>
            <a:ext cx="3859103" cy="257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09" y="4024616"/>
            <a:ext cx="3859103" cy="25727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064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Объект 9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68280"/>
            <a:ext cx="3858768" cy="2569590"/>
          </a:xfr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096" y="980728"/>
            <a:ext cx="3858768" cy="256959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2564" y="3768280"/>
            <a:ext cx="3858768" cy="2569590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55" y="980728"/>
            <a:ext cx="3858768" cy="256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52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96752"/>
            <a:ext cx="8280920" cy="108012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Формирование звуковой аналитико-синтетической активности как предпосылки обучения грамоте</a:t>
            </a:r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44824"/>
            <a:ext cx="8640960" cy="4752528"/>
          </a:xfrm>
        </p:spPr>
        <p:txBody>
          <a:bodyPr>
            <a:normAutofit lnSpcReduction="10000"/>
          </a:bodyPr>
          <a:lstStyle/>
          <a:p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детей со словом</a:t>
            </a:r>
            <a:r>
              <a:rPr lang="ru-RU" sz="2400" b="1" dirty="0"/>
              <a:t> </a:t>
            </a:r>
            <a:r>
              <a:rPr lang="ru-RU" sz="2400" dirty="0"/>
              <a:t>– вычленение слова как самостоятельной смысловой единицы из потока речи.</a:t>
            </a:r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предложением </a:t>
            </a:r>
            <a:r>
              <a:rPr lang="ru-RU" sz="2400" dirty="0"/>
              <a:t>– выделение его как смысловой единицы из речи.</a:t>
            </a:r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словесным составом предложения</a:t>
            </a:r>
            <a:r>
              <a:rPr lang="ru-RU" sz="2400" b="1" dirty="0"/>
              <a:t>.</a:t>
            </a:r>
            <a:endParaRPr lang="ru-RU" sz="2400" dirty="0"/>
          </a:p>
          <a:p>
            <a:pPr algn="just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Ознакомление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 звуковым строением слов</a:t>
            </a:r>
            <a:r>
              <a:rPr lang="ru-RU" sz="2400" b="1" dirty="0"/>
              <a:t> </a:t>
            </a:r>
            <a:r>
              <a:rPr lang="ru-RU" sz="2400" dirty="0"/>
              <a:t>- </a:t>
            </a:r>
            <a:r>
              <a:rPr lang="ru-RU" sz="2400" dirty="0" smtClean="0"/>
              <a:t>формирование </a:t>
            </a:r>
            <a:r>
              <a:rPr lang="ru-RU" sz="2400" dirty="0"/>
              <a:t>навыков звукового анализа слов: определение количества, последовательности звуков (фонем) и составление слов с определенными звуками, понимание смысл о различительной роли фонемы. Научить детей проводить звуковой (фонемный) анализ.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57948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548680"/>
            <a:ext cx="6512511" cy="115212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>
                <a:effectLst/>
              </a:rPr>
              <a:t/>
            </a:r>
            <a:br>
              <a:rPr lang="ru-RU" dirty="0">
                <a:effectLst/>
              </a:rPr>
            </a:b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Обогащение активного словаря</a:t>
            </a:r>
            <a:endParaRPr lang="ru-RU" sz="40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844824"/>
            <a:ext cx="8064896" cy="4464496"/>
          </a:xfrm>
        </p:spPr>
        <p:txBody>
          <a:bodyPr>
            <a:noAutofit/>
          </a:bodyPr>
          <a:lstStyle/>
          <a:p>
            <a:pPr algn="just"/>
            <a:endParaRPr lang="ru-RU" sz="2800" b="1" i="1" u="sng" dirty="0" smtClean="0"/>
          </a:p>
          <a:p>
            <a:pPr algn="just"/>
            <a:r>
              <a:rPr lang="ru-RU" sz="2800" b="1" i="1" u="sng" dirty="0" smtClean="0"/>
              <a:t>правильная</a:t>
            </a:r>
            <a:r>
              <a:rPr lang="ru-RU" sz="2800" b="1" i="1" u="sng" dirty="0"/>
              <a:t>, богатая и образная речь окружающих ребенка людей и их речевое общение с </a:t>
            </a:r>
            <a:r>
              <a:rPr lang="ru-RU" sz="2800" b="1" i="1" u="sng" dirty="0" smtClean="0"/>
              <a:t>ребенком;</a:t>
            </a:r>
          </a:p>
          <a:p>
            <a:pPr algn="just"/>
            <a:r>
              <a:rPr lang="ru-RU" sz="2800" dirty="0" smtClean="0"/>
              <a:t>обогащение </a:t>
            </a:r>
            <a:r>
              <a:rPr lang="ru-RU" sz="2800" dirty="0"/>
              <a:t>существительными, глаголами, прилагательными, наречиями</a:t>
            </a:r>
            <a:r>
              <a:rPr lang="ru-RU" sz="2800" dirty="0" smtClean="0"/>
              <a:t>;</a:t>
            </a:r>
            <a:endParaRPr lang="ru-RU" sz="2800" dirty="0"/>
          </a:p>
          <a:p>
            <a:pPr algn="just"/>
            <a:r>
              <a:rPr lang="ru-RU" sz="2800" dirty="0" smtClean="0"/>
              <a:t>важен </a:t>
            </a:r>
            <a:r>
              <a:rPr lang="ru-RU" sz="2800" dirty="0"/>
              <a:t>не сам по себе словарный запас, а умение активно пользоваться им, правильно сочетать слова между собой, образовывать от них новые.</a:t>
            </a:r>
          </a:p>
        </p:txBody>
      </p:sp>
    </p:spTree>
    <p:extLst>
      <p:ext uri="{BB962C8B-B14F-4D97-AF65-F5344CB8AC3E}">
        <p14:creationId xmlns:p14="http://schemas.microsoft.com/office/powerpoint/2010/main" val="121081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52736"/>
            <a:ext cx="6512511" cy="144016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Развитие связной грамматически правильной диалогической и монологической речи</a:t>
            </a:r>
            <a:r>
              <a:rPr lang="ru-RU" sz="2800" b="1" dirty="0">
                <a:effectLst/>
              </a:rPr>
              <a:t/>
            </a:r>
            <a:br>
              <a:rPr lang="ru-RU" sz="2800" b="1" dirty="0">
                <a:effectLst/>
              </a:rPr>
            </a:br>
            <a:endParaRPr lang="ru-RU" sz="28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2204864"/>
            <a:ext cx="7992888" cy="4176464"/>
          </a:xfrm>
        </p:spPr>
        <p:txBody>
          <a:bodyPr>
            <a:normAutofit/>
          </a:bodyPr>
          <a:lstStyle/>
          <a:p>
            <a:pPr algn="just"/>
            <a:endParaRPr lang="ru-RU" dirty="0" smtClean="0"/>
          </a:p>
          <a:p>
            <a:pPr algn="just"/>
            <a:r>
              <a:rPr lang="ru-RU" dirty="0" smtClean="0"/>
              <a:t>Умения </a:t>
            </a:r>
            <a:r>
              <a:rPr lang="ru-RU" dirty="0"/>
              <a:t>пересказывать различные тексты, создавать доклады и сообщения на любую тему, составлять рассказ или </a:t>
            </a:r>
            <a:r>
              <a:rPr lang="ru-RU" dirty="0" smtClean="0"/>
              <a:t>описание;</a:t>
            </a:r>
            <a:endParaRPr lang="ru-RU" dirty="0"/>
          </a:p>
          <a:p>
            <a:pPr algn="just"/>
            <a:r>
              <a:rPr lang="ru-RU" dirty="0" smtClean="0"/>
              <a:t>Умение </a:t>
            </a:r>
            <a:r>
              <a:rPr lang="ru-RU" dirty="0"/>
              <a:t>раскрыть заданную тему логически и последовательно;</a:t>
            </a:r>
          </a:p>
          <a:p>
            <a:pPr algn="just"/>
            <a:r>
              <a:rPr lang="ru-RU" dirty="0" smtClean="0"/>
              <a:t>Умение </a:t>
            </a:r>
            <a:r>
              <a:rPr lang="ru-RU" dirty="0"/>
              <a:t>убедить в правильности собственных суждений, включив в свою речь необходимые аргументы.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11302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764704"/>
            <a:ext cx="6512511" cy="504056"/>
          </a:xfrm>
        </p:spPr>
        <p:txBody>
          <a:bodyPr>
            <a:no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</a:rPr>
              <a:t>Этапы развития речи</a:t>
            </a:r>
            <a:endParaRPr lang="ru-RU" sz="36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700808"/>
            <a:ext cx="8208912" cy="3888432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I </a:t>
            </a: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этап </a:t>
            </a:r>
            <a:r>
              <a:rPr lang="ru-RU" sz="2800" b="1" dirty="0" smtClean="0">
                <a:cs typeface="Times New Roman" pitchFamily="18" charset="0"/>
              </a:rPr>
              <a:t>– </a:t>
            </a:r>
            <a:r>
              <a:rPr lang="ru-RU" sz="2800" b="1" dirty="0">
                <a:cs typeface="Times New Roman" pitchFamily="18" charset="0"/>
              </a:rPr>
              <a:t>подготовительный (с момента рождения до одного года).</a:t>
            </a:r>
            <a:r>
              <a:rPr lang="ru-RU" sz="2800" dirty="0">
                <a:cs typeface="Times New Roman" pitchFamily="18" charset="0"/>
              </a:rPr>
              <a:t> </a:t>
            </a:r>
            <a:endParaRPr lang="ru-RU" sz="2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II </a:t>
            </a:r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этап </a:t>
            </a:r>
            <a:r>
              <a:rPr lang="ru-RU" sz="2800" b="1" dirty="0">
                <a:cs typeface="Times New Roman" pitchFamily="18" charset="0"/>
              </a:rPr>
              <a:t>– </a:t>
            </a:r>
            <a:r>
              <a:rPr lang="ru-RU" sz="2800" b="1" dirty="0" err="1">
                <a:cs typeface="Times New Roman" pitchFamily="18" charset="0"/>
              </a:rPr>
              <a:t>преддошкольный</a:t>
            </a:r>
            <a:r>
              <a:rPr lang="ru-RU" sz="2800" b="1" dirty="0">
                <a:cs typeface="Times New Roman" pitchFamily="18" charset="0"/>
              </a:rPr>
              <a:t> (от 1 года до 3-х лет). </a:t>
            </a:r>
            <a:r>
              <a:rPr lang="ru-RU" sz="2800" dirty="0">
                <a:cs typeface="Times New Roman" pitchFamily="18" charset="0"/>
              </a:rPr>
              <a:t> </a:t>
            </a:r>
            <a:endParaRPr lang="ru-RU" sz="2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III </a:t>
            </a:r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этап </a:t>
            </a:r>
            <a:r>
              <a:rPr lang="ru-RU" sz="2800" b="1" dirty="0">
                <a:cs typeface="Times New Roman" pitchFamily="18" charset="0"/>
              </a:rPr>
              <a:t>– дошкольный (от 3 до 7 лет). </a:t>
            </a:r>
            <a:endParaRPr lang="ru-RU" sz="2800" dirty="0" smtClean="0"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800" b="1" dirty="0" smtClean="0">
                <a:solidFill>
                  <a:srgbClr val="0070C0"/>
                </a:solidFill>
                <a:cs typeface="Times New Roman" pitchFamily="18" charset="0"/>
              </a:rPr>
              <a:t>IV </a:t>
            </a:r>
            <a:r>
              <a:rPr lang="ru-RU" sz="2800" b="1" dirty="0">
                <a:solidFill>
                  <a:srgbClr val="0070C0"/>
                </a:solidFill>
                <a:cs typeface="Times New Roman" pitchFamily="18" charset="0"/>
              </a:rPr>
              <a:t>этап </a:t>
            </a:r>
            <a:r>
              <a:rPr lang="ru-RU" sz="2800" b="1" dirty="0">
                <a:cs typeface="Times New Roman" pitchFamily="18" charset="0"/>
              </a:rPr>
              <a:t>- школьный  (от 7 до 17 лет).</a:t>
            </a:r>
            <a:r>
              <a:rPr lang="ru-RU" sz="2800" dirty="0">
                <a:cs typeface="Times New Roman" pitchFamily="18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259533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332656"/>
            <a:ext cx="8208912" cy="1143000"/>
          </a:xfrm>
        </p:spPr>
        <p:txBody>
          <a:bodyPr>
            <a:normAutofit/>
          </a:bodyPr>
          <a:lstStyle/>
          <a:p>
            <a:pPr algn="ctr"/>
            <a:r>
              <a:rPr lang="ru-RU" sz="24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Знакомство с книжной культурой, детской литературой, понимание на слух текстов различных жанров детской литературы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56792"/>
            <a:ext cx="8712968" cy="5112568"/>
          </a:xfrm>
        </p:spPr>
        <p:txBody>
          <a:bodyPr>
            <a:normAutofit fontScale="92500" lnSpcReduction="20000"/>
          </a:bodyPr>
          <a:lstStyle/>
          <a:p>
            <a:pPr marL="393192" lvl="1" indent="0" algn="just">
              <a:buNone/>
            </a:pPr>
            <a:r>
              <a:rPr lang="ru-RU" sz="2500" dirty="0" smtClean="0"/>
              <a:t>Формирование </a:t>
            </a:r>
            <a:r>
              <a:rPr lang="ru-RU" sz="2500" dirty="0"/>
              <a:t>интереса и потребности в чтении (</a:t>
            </a:r>
            <a:r>
              <a:rPr lang="ru-RU" sz="2500" dirty="0" smtClean="0"/>
              <a:t>восприятии) книг </a:t>
            </a:r>
            <a:r>
              <a:rPr lang="ru-RU" sz="2500" dirty="0"/>
              <a:t>через решение следующих задач:</a:t>
            </a:r>
          </a:p>
          <a:p>
            <a:pPr marL="0" indent="0" algn="just">
              <a:buNone/>
            </a:pPr>
            <a:r>
              <a:rPr lang="ru-RU" sz="2500" dirty="0"/>
              <a:t>- формирование целостной картины мира, в том числе первичных ценностных </a:t>
            </a:r>
            <a:r>
              <a:rPr lang="ru-RU" sz="2500" dirty="0" smtClean="0"/>
              <a:t>представлений (искусство </a:t>
            </a:r>
            <a:r>
              <a:rPr lang="ru-RU" sz="2500" dirty="0"/>
              <a:t>слова отражает действительность через художественные образы, показывает наиболее типичное, осмысливая и обобщая реальные жизненные факты. Это помогает ребенку познавать жизнь, формирует его отношение к </a:t>
            </a:r>
            <a:r>
              <a:rPr lang="ru-RU" sz="2500" dirty="0" smtClean="0"/>
              <a:t>окружающему);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- развитие литературной </a:t>
            </a:r>
            <a:r>
              <a:rPr lang="ru-RU" sz="2500" dirty="0" smtClean="0"/>
              <a:t>речи (разучивание </a:t>
            </a:r>
            <a:r>
              <a:rPr lang="ru-RU" sz="2500" dirty="0"/>
              <a:t>стихов, пересказ, драматизация и другие виды работы с детьми способствуют  развитию литературной </a:t>
            </a:r>
            <a:r>
              <a:rPr lang="ru-RU" sz="2500" dirty="0" smtClean="0"/>
              <a:t>речи);</a:t>
            </a:r>
            <a:endParaRPr lang="ru-RU" sz="2500" dirty="0"/>
          </a:p>
          <a:p>
            <a:pPr marL="0" indent="0" algn="just">
              <a:buNone/>
            </a:pPr>
            <a:r>
              <a:rPr lang="ru-RU" sz="2500" dirty="0"/>
              <a:t>- приобщение к словесному искусству, в том числе развитие      художественного восприятия и эстетического </a:t>
            </a:r>
            <a:r>
              <a:rPr lang="ru-RU" sz="2500" dirty="0" smtClean="0"/>
              <a:t>вкуса (детский </a:t>
            </a:r>
            <a:r>
              <a:rPr lang="ru-RU" sz="2500" dirty="0"/>
              <a:t>сад знакомит детей с лучшими образцами художественных произведений, таким образом, решая комплекс взаимосвязанных задач нравственного  и умственного </a:t>
            </a:r>
            <a:r>
              <a:rPr lang="ru-RU" sz="2500" dirty="0" smtClean="0"/>
              <a:t>характера</a:t>
            </a:r>
            <a:r>
              <a:rPr lang="ru-RU" dirty="0" smtClean="0"/>
              <a:t>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05808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38912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6600" dirty="0" smtClean="0"/>
          </a:p>
          <a:p>
            <a:pPr marL="0" indent="0">
              <a:buNone/>
            </a:pPr>
            <a:r>
              <a:rPr lang="ru-RU" sz="6600" dirty="0" smtClean="0">
                <a:solidFill>
                  <a:schemeClr val="accent1">
                    <a:lumMod val="75000"/>
                  </a:schemeClr>
                </a:solidFill>
              </a:rPr>
              <a:t>Спасибо за внимание!</a:t>
            </a:r>
            <a:endParaRPr lang="ru-RU" sz="66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547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I </a:t>
            </a:r>
            <a:r>
              <a:rPr lang="ru-RU" sz="2000" b="1" dirty="0" smtClean="0">
                <a:solidFill>
                  <a:srgbClr val="0070C0"/>
                </a:solidFill>
                <a:ea typeface="+mn-ea"/>
                <a:cs typeface="Times New Roman" pitchFamily="18" charset="0"/>
              </a:rPr>
              <a:t>этап – </a:t>
            </a:r>
            <a:r>
              <a:rPr lang="ru-RU" sz="2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подготовительный (с момента рождения до одного года</a:t>
            </a:r>
            <a:r>
              <a:rPr lang="ru-RU" sz="2000" b="1" dirty="0" smtClean="0">
                <a:solidFill>
                  <a:srgbClr val="0070C0"/>
                </a:solidFill>
                <a:ea typeface="+mn-ea"/>
                <a:cs typeface="Times New Roman" pitchFamily="18" charset="0"/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08512"/>
          </a:xfrm>
        </p:spPr>
        <p:txBody>
          <a:bodyPr anchor="ctr">
            <a:noAutofit/>
          </a:bodyPr>
          <a:lstStyle/>
          <a:p>
            <a:pPr marL="0" indent="457200" algn="just">
              <a:buNone/>
            </a:pPr>
            <a:r>
              <a:rPr lang="ru-RU" sz="1600" dirty="0">
                <a:cs typeface="Times New Roman" pitchFamily="18" charset="0"/>
              </a:rPr>
              <a:t>В это время появляются голосовые реакции: крик и плач, которые способствуют развитию движений дыхательного, голосового и артикуляционного аппарата. Через две недели ребенок начинает реагировать на голос говорящего: прислушивается, перестает плакать.</a:t>
            </a:r>
          </a:p>
          <a:p>
            <a:pPr marL="0" indent="457200" algn="just">
              <a:buNone/>
            </a:pPr>
            <a:r>
              <a:rPr lang="ru-RU" sz="1600" dirty="0">
                <a:cs typeface="Times New Roman" pitchFamily="18" charset="0"/>
              </a:rPr>
              <a:t>К концу 1- </a:t>
            </a:r>
            <a:r>
              <a:rPr lang="ru-RU" sz="1600" dirty="0" err="1">
                <a:cs typeface="Times New Roman" pitchFamily="18" charset="0"/>
              </a:rPr>
              <a:t>го</a:t>
            </a:r>
            <a:r>
              <a:rPr lang="ru-RU" sz="1600" dirty="0">
                <a:cs typeface="Times New Roman" pitchFamily="18" charset="0"/>
              </a:rPr>
              <a:t> месяца ребенка можно успокоить мелодичной песней. Далее он поворачивает голову в сторону говорящего, следит за ним глазами.</a:t>
            </a:r>
          </a:p>
          <a:p>
            <a:pPr marL="0" indent="457200" algn="just">
              <a:buNone/>
            </a:pPr>
            <a:r>
              <a:rPr lang="ru-RU" sz="1600" dirty="0">
                <a:cs typeface="Times New Roman" pitchFamily="18" charset="0"/>
              </a:rPr>
              <a:t>Вскоре малыш начинает реагировать на интонацию: на ласковую – оживляется, на резкую – плачет. Около 2-х месяцев появляется </a:t>
            </a:r>
            <a:r>
              <a:rPr lang="ru-RU" sz="1600" dirty="0" err="1">
                <a:cs typeface="Times New Roman" pitchFamily="18" charset="0"/>
              </a:rPr>
              <a:t>гуление</a:t>
            </a:r>
            <a:r>
              <a:rPr lang="ru-RU" sz="1600" dirty="0">
                <a:cs typeface="Times New Roman" pitchFamily="18" charset="0"/>
              </a:rPr>
              <a:t>, к началу 3-его – лепет (агу, </a:t>
            </a:r>
            <a:r>
              <a:rPr lang="ru-RU" sz="1600" dirty="0" err="1">
                <a:cs typeface="Times New Roman" pitchFamily="18" charset="0"/>
              </a:rPr>
              <a:t>тя-тя</a:t>
            </a:r>
            <a:r>
              <a:rPr lang="ru-RU" sz="1600" dirty="0">
                <a:cs typeface="Times New Roman" pitchFamily="18" charset="0"/>
              </a:rPr>
              <a:t> и т.п.).</a:t>
            </a:r>
          </a:p>
          <a:p>
            <a:pPr marL="0" indent="457200" algn="just">
              <a:buNone/>
            </a:pPr>
            <a:r>
              <a:rPr lang="ru-RU" sz="1600" dirty="0">
                <a:cs typeface="Times New Roman" pitchFamily="18" charset="0"/>
              </a:rPr>
              <a:t>С 5-ти месяцев ребенок слышит звуки, видит артикуляцию, пытается подражать. С 6-ти месяцев путем подражания произносит отдельные слоги (</a:t>
            </a:r>
            <a:r>
              <a:rPr lang="ru-RU" sz="1600" dirty="0" err="1">
                <a:cs typeface="Times New Roman" pitchFamily="18" charset="0"/>
              </a:rPr>
              <a:t>ма-ма-ма</a:t>
            </a:r>
            <a:r>
              <a:rPr lang="ru-RU" sz="1600" dirty="0">
                <a:cs typeface="Times New Roman" pitchFamily="18" charset="0"/>
              </a:rPr>
              <a:t>, ба-ба-ба и т.д.). В дальнейшем перенимается тон, ритм, мелодика, интонация речи. Во 2-ом полугодии звукосочетания воспринимаются и связываются с предметами и действиями (тик-так, бух и т.п.), запоминаются слова, появляются реакции на них. С 7-9 месяцев ребенок повторяет за взрослыми разнообразные звукосочетания. К концу 1-го года жизни появляются первые слова</a:t>
            </a:r>
            <a:r>
              <a:rPr lang="ru-RU" sz="1600" dirty="0" smtClean="0">
                <a:cs typeface="Times New Roman" pitchFamily="18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85194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64704"/>
            <a:ext cx="8229600" cy="504056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II этап – </a:t>
            </a:r>
            <a:r>
              <a:rPr lang="ru-RU" sz="2000" b="1" dirty="0" err="1">
                <a:solidFill>
                  <a:srgbClr val="0070C0"/>
                </a:solidFill>
                <a:ea typeface="+mn-ea"/>
                <a:cs typeface="Times New Roman" pitchFamily="18" charset="0"/>
              </a:rPr>
              <a:t>преддошкольный</a:t>
            </a:r>
            <a:r>
              <a:rPr lang="ru-RU" sz="2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 (от 1 года до 3-х лет</a:t>
            </a:r>
            <a:r>
              <a:rPr lang="ru-RU" sz="2000" b="1" dirty="0" smtClean="0">
                <a:solidFill>
                  <a:srgbClr val="0070C0"/>
                </a:solidFill>
                <a:ea typeface="+mn-ea"/>
                <a:cs typeface="Times New Roman" pitchFamily="18" charset="0"/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695800"/>
          </a:xfrm>
        </p:spPr>
        <p:txBody>
          <a:bodyPr anchor="ctr">
            <a:normAutofit fontScale="70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sz="2900" dirty="0" smtClean="0">
                <a:cs typeface="Times New Roman" pitchFamily="18" charset="0"/>
              </a:rPr>
              <a:t>Этап </a:t>
            </a:r>
            <a:r>
              <a:rPr lang="ru-RU" sz="2900" dirty="0">
                <a:cs typeface="Times New Roman" pitchFamily="18" charset="0"/>
              </a:rPr>
              <a:t>становления активной речи. В это время ребенок много и охотно повторяет за говорящим и сам произносит слова. При этом путает звуки, переставляет их местами, искажает, пропускает. С 1,5 лет появляется понимание словесного объяснения взрослого, накопление новых слов, усвоение </a:t>
            </a:r>
            <a:r>
              <a:rPr lang="ru-RU" sz="2900" dirty="0" smtClean="0">
                <a:cs typeface="Times New Roman" pitchFamily="18" charset="0"/>
              </a:rPr>
              <a:t>знаний.</a:t>
            </a:r>
          </a:p>
          <a:p>
            <a:pPr marL="0" indent="457200" algn="just">
              <a:lnSpc>
                <a:spcPct val="120000"/>
              </a:lnSpc>
              <a:buNone/>
            </a:pPr>
            <a:r>
              <a:rPr lang="ru-RU" sz="2900" dirty="0" smtClean="0">
                <a:cs typeface="Times New Roman" pitchFamily="18" charset="0"/>
              </a:rPr>
              <a:t>К </a:t>
            </a:r>
            <a:r>
              <a:rPr lang="ru-RU" sz="2900" dirty="0">
                <a:cs typeface="Times New Roman" pitchFamily="18" charset="0"/>
              </a:rPr>
              <a:t>2-м годам дети овладевают навыками употребления единственного и множественного числа существительных,  времени и лица глаголов, используют падежные окончания. На второй-третий год жизни происходит значительное накопление словаря, формируется грамматический строй речи, появляются элементы согласования и соподчинения слов в предложении. К трем годам у детей должны быть  сформированы все основные грамматические категории. На этом этапе понимание речи превосходит произносительные возможности.</a:t>
            </a:r>
          </a:p>
          <a:p>
            <a:pPr marL="0" indent="0" algn="just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5430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43204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III этап – дошкольный (от 3 до 7 лет</a:t>
            </a:r>
            <a:r>
              <a:rPr lang="ru-RU" sz="2000" b="1" dirty="0" smtClean="0">
                <a:solidFill>
                  <a:srgbClr val="0070C0"/>
                </a:solidFill>
                <a:ea typeface="+mn-ea"/>
                <a:cs typeface="Times New Roman" pitchFamily="18" charset="0"/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 anchor="ctr">
            <a:normAutofit fontScale="70000" lnSpcReduction="20000"/>
          </a:bodyPr>
          <a:lstStyle/>
          <a:p>
            <a:pPr marL="0" indent="457200" algn="just">
              <a:lnSpc>
                <a:spcPct val="120000"/>
              </a:lnSpc>
              <a:buNone/>
            </a:pPr>
            <a:r>
              <a:rPr lang="ru-RU" sz="2800" dirty="0" smtClean="0">
                <a:cs typeface="Times New Roman" pitchFamily="18" charset="0"/>
              </a:rPr>
              <a:t>На </a:t>
            </a:r>
            <a:r>
              <a:rPr lang="ru-RU" sz="2800" dirty="0">
                <a:cs typeface="Times New Roman" pitchFamily="18" charset="0"/>
              </a:rPr>
              <a:t>этом этапе у детей еще отмечается неправильное звукопроизношение. Но уже развивается звуковой контроль за собственным произношением, Умение исправлять его (т.е. формируется фонематическое восприятие</a:t>
            </a:r>
            <a:r>
              <a:rPr lang="ru-RU" sz="2800" dirty="0" smtClean="0">
                <a:cs typeface="Times New Roman" pitchFamily="18" charset="0"/>
              </a:rPr>
              <a:t>). </a:t>
            </a:r>
            <a:r>
              <a:rPr lang="ru-RU" sz="2800" dirty="0">
                <a:cs typeface="Times New Roman" pitchFamily="18" charset="0"/>
              </a:rPr>
              <a:t>В этот период продолжается быстрое увеличение словарного запаса, развитие грамматического строя речи, овладение связной речью, усложняется структура предложений. На пятом году жизни высказывания детей напоминают краткий рассказ. </a:t>
            </a:r>
            <a:r>
              <a:rPr lang="ru-RU" sz="2800" dirty="0" smtClean="0">
                <a:cs typeface="Times New Roman" pitchFamily="18" charset="0"/>
              </a:rPr>
              <a:t>В </a:t>
            </a:r>
            <a:r>
              <a:rPr lang="ru-RU" sz="2800" dirty="0">
                <a:cs typeface="Times New Roman" pitchFamily="18" charset="0"/>
              </a:rPr>
              <a:t>пять лет дети без дополнительных вопросов составляют пересказ сказки из 40 – 50 предложений, что свидетельствует об овладении монологической речью. В этот же период улучшается фонематическое восприятие: различаются гласные и согласные звуки; </a:t>
            </a:r>
            <a:r>
              <a:rPr lang="ru-RU" sz="2800" dirty="0" smtClean="0">
                <a:cs typeface="Times New Roman" pitchFamily="18" charset="0"/>
              </a:rPr>
              <a:t>мягкие - </a:t>
            </a:r>
            <a:r>
              <a:rPr lang="ru-RU" sz="2800" dirty="0">
                <a:cs typeface="Times New Roman" pitchFamily="18" charset="0"/>
              </a:rPr>
              <a:t>твердые согласные; сонорные, свистящие, шипящие звуки. К пяти годам заканчивается формирование правильного произношения и ребенок говорит чисто.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3511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578328"/>
          </a:xfrm>
        </p:spPr>
        <p:txBody>
          <a:bodyPr>
            <a:normAutofit/>
          </a:bodyPr>
          <a:lstStyle/>
          <a:p>
            <a:pPr algn="ctr"/>
            <a:r>
              <a:rPr lang="ru-RU" sz="2000" b="1" dirty="0">
                <a:solidFill>
                  <a:srgbClr val="0070C0"/>
                </a:solidFill>
                <a:ea typeface="+mn-ea"/>
                <a:cs typeface="Times New Roman" pitchFamily="18" charset="0"/>
              </a:rPr>
              <a:t>IV этап - школьный  (от 7 до 17 лет</a:t>
            </a:r>
            <a:r>
              <a:rPr lang="ru-RU" sz="2000" b="1" dirty="0" smtClean="0">
                <a:solidFill>
                  <a:srgbClr val="0070C0"/>
                </a:solidFill>
                <a:ea typeface="+mn-ea"/>
                <a:cs typeface="Times New Roman" pitchFamily="18" charset="0"/>
              </a:rPr>
              <a:t>)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933680"/>
          </a:xfrm>
        </p:spPr>
        <p:txBody>
          <a:bodyPr anchor="ctr"/>
          <a:lstStyle/>
          <a:p>
            <a:pPr marL="0" indent="457200" algn="just">
              <a:buNone/>
            </a:pPr>
            <a:r>
              <a:rPr lang="ru-RU" sz="2000" dirty="0" smtClean="0">
                <a:cs typeface="Times New Roman" pitchFamily="18" charset="0"/>
              </a:rPr>
              <a:t>Главная </a:t>
            </a:r>
            <a:r>
              <a:rPr lang="ru-RU" sz="2000" dirty="0">
                <a:cs typeface="Times New Roman" pitchFamily="18" charset="0"/>
              </a:rPr>
              <a:t>особенность развития речи детей в этом возрасте - это ее сознательное усвоение. Дети овладевают звуковым анализом, усваивают грамматические правила построения высказывания. При этом ведущая роль принадлежит письменной речи.</a:t>
            </a:r>
            <a:r>
              <a:rPr lang="ru-RU" sz="2800" dirty="0">
                <a:cs typeface="Times New Roman" pitchFamily="18" charset="0"/>
              </a:rPr>
              <a:t> 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06853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8229600" cy="792088"/>
          </a:xfrm>
        </p:spPr>
        <p:txBody>
          <a:bodyPr>
            <a:normAutofit/>
          </a:bodyPr>
          <a:lstStyle/>
          <a:p>
            <a:pPr algn="ctr"/>
            <a:r>
              <a:rPr lang="ru-RU" sz="4400" dirty="0" smtClean="0">
                <a:solidFill>
                  <a:schemeClr val="accent1">
                    <a:lumMod val="75000"/>
                  </a:schemeClr>
                </a:solidFill>
              </a:rPr>
              <a:t>ФГОС ДО:    «Развитие речи»:</a:t>
            </a:r>
            <a:endParaRPr lang="ru-RU" sz="4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412776"/>
            <a:ext cx="8568952" cy="5112568"/>
          </a:xfrm>
        </p:spPr>
        <p:txBody>
          <a:bodyPr>
            <a:normAutofit fontScale="92500"/>
          </a:bodyPr>
          <a:lstStyle/>
          <a:p>
            <a:endParaRPr lang="ru-RU" dirty="0" smtClean="0"/>
          </a:p>
          <a:p>
            <a:pPr algn="just"/>
            <a:r>
              <a:rPr lang="ru-RU" dirty="0" smtClean="0"/>
              <a:t>Согласно </a:t>
            </a:r>
            <a:r>
              <a:rPr lang="ru-RU" dirty="0"/>
              <a:t>Федеральному государственному образовательному стандарту дошкольного образования (ФГОС ДО): «речевое развитие включает владение речью как средством общения и культуры; обогащение активного словаря; развитие связной, грамматически правильной диалогической и монологической речи; развитие речевого творчества; развитие звуковой и интонационной культуры речи, фонематического слуха; знакомство с книжной культурой, детской литературой, понимание на слух текстов различных жанров детской литературы; формирование звуковой аналитико-синтетической активности как предпосылки обучения грамоте».</a:t>
            </a:r>
          </a:p>
        </p:txBody>
      </p:sp>
    </p:spTree>
    <p:extLst>
      <p:ext uri="{BB962C8B-B14F-4D97-AF65-F5344CB8AC3E}">
        <p14:creationId xmlns:p14="http://schemas.microsoft.com/office/powerpoint/2010/main" val="2087827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980728"/>
            <a:ext cx="6512511" cy="86409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>Развитие речевого творчества</a:t>
            </a:r>
            <a: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accent1">
                    <a:lumMod val="75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1628800"/>
            <a:ext cx="7848872" cy="4266808"/>
          </a:xfrm>
        </p:spPr>
        <p:txBody>
          <a:bodyPr>
            <a:noAutofit/>
          </a:bodyPr>
          <a:lstStyle/>
          <a:p>
            <a:pPr algn="just"/>
            <a:r>
              <a:rPr lang="ru-RU" sz="2800" dirty="0"/>
              <a:t>Используя различные виды искусств, художественной деятельности, вызывать у детей чувство радости, удовольствия от удивительных открытий в мире природных явлений, желание запечатлеть свои наблюдения в художественных образах, проявляя при этом творческое мышление. Эти образы попытаться описать словами, сочинив про них маленькие сказки, песенки, подобрать музыкальные характеристики.</a:t>
            </a:r>
          </a:p>
        </p:txBody>
      </p:sp>
    </p:spTree>
    <p:extLst>
      <p:ext uri="{BB962C8B-B14F-4D97-AF65-F5344CB8AC3E}">
        <p14:creationId xmlns:p14="http://schemas.microsoft.com/office/powerpoint/2010/main" val="1044141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692696"/>
            <a:ext cx="6512511" cy="864096"/>
          </a:xfrm>
        </p:spPr>
        <p:txBody>
          <a:bodyPr>
            <a:noAutofit/>
          </a:bodyPr>
          <a:lstStyle/>
          <a:p>
            <a:pPr algn="ctr"/>
            <a:r>
              <a:rPr lang="ru-RU" sz="3200" b="1" i="1" dirty="0">
                <a:solidFill>
                  <a:schemeClr val="accent1">
                    <a:lumMod val="75000"/>
                  </a:schemeClr>
                </a:solidFill>
                <a:effectLst/>
              </a:rPr>
              <a:t>Наиболее распространенные речевые нарушения:</a:t>
            </a:r>
            <a:endParaRPr lang="ru-RU" sz="3200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2132856"/>
            <a:ext cx="7776864" cy="3474720"/>
          </a:xfrm>
        </p:spPr>
        <p:txBody>
          <a:bodyPr>
            <a:normAutofit/>
          </a:bodyPr>
          <a:lstStyle/>
          <a:p>
            <a:r>
              <a:rPr lang="ru-RU" sz="2400" dirty="0" smtClean="0"/>
              <a:t>ОНР</a:t>
            </a:r>
          </a:p>
          <a:p>
            <a:r>
              <a:rPr lang="ru-RU" sz="2400" dirty="0" smtClean="0"/>
              <a:t>ФФНР</a:t>
            </a:r>
          </a:p>
          <a:p>
            <a:r>
              <a:rPr lang="ru-RU" sz="2400" dirty="0" smtClean="0"/>
              <a:t> ФНР</a:t>
            </a:r>
          </a:p>
          <a:p>
            <a:r>
              <a:rPr lang="ru-RU" sz="2400" dirty="0" smtClean="0"/>
              <a:t>нарушение </a:t>
            </a:r>
            <a:r>
              <a:rPr lang="ru-RU" sz="2400" dirty="0"/>
              <a:t>просодической (</a:t>
            </a:r>
            <a:r>
              <a:rPr lang="ru-RU" sz="2400" dirty="0" smtClean="0"/>
              <a:t>мелодико - интонационной </a:t>
            </a:r>
            <a:r>
              <a:rPr lang="ru-RU" sz="2400" dirty="0"/>
              <a:t>и темпо-ритмической</a:t>
            </a:r>
            <a:r>
              <a:rPr lang="ru-RU" sz="2400" dirty="0" smtClean="0"/>
              <a:t>) организации </a:t>
            </a:r>
            <a:r>
              <a:rPr lang="ru-RU" sz="2400" dirty="0"/>
              <a:t>речи</a:t>
            </a:r>
          </a:p>
        </p:txBody>
      </p:sp>
    </p:spTree>
    <p:extLst>
      <p:ext uri="{BB962C8B-B14F-4D97-AF65-F5344CB8AC3E}">
        <p14:creationId xmlns:p14="http://schemas.microsoft.com/office/powerpoint/2010/main" val="2773902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Стандартная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230</TotalTime>
  <Words>949</Words>
  <Application>Microsoft Office PowerPoint</Application>
  <PresentationFormat>Экран (4:3)</PresentationFormat>
  <Paragraphs>69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5" baseType="lpstr">
      <vt:lpstr>Calibri</vt:lpstr>
      <vt:lpstr>Times New Roman</vt:lpstr>
      <vt:lpstr>Wingdings 2</vt:lpstr>
      <vt:lpstr>Поток</vt:lpstr>
      <vt:lpstr>Развитие речи детей дошкольного возраста</vt:lpstr>
      <vt:lpstr>Этапы развития речи</vt:lpstr>
      <vt:lpstr>I этап – подготовительный (с момента рождения до одного года)</vt:lpstr>
      <vt:lpstr>II этап – преддошкольный (от 1 года до 3-х лет)</vt:lpstr>
      <vt:lpstr>III этап – дошкольный (от 3 до 7 лет)</vt:lpstr>
      <vt:lpstr>IV этап - школьный  (от 7 до 17 лет)</vt:lpstr>
      <vt:lpstr>ФГОС ДО:    «Развитие речи»:</vt:lpstr>
      <vt:lpstr>Развитие речевого творчества </vt:lpstr>
      <vt:lpstr>Наиболее распространенные речевые нарушения:</vt:lpstr>
      <vt:lpstr>Сравнительный анализ речевого развития детей старшего дошкольного возраста</vt:lpstr>
      <vt:lpstr>Развитие речи  предупреждает  возникновение речевых нарушений</vt:lpstr>
      <vt:lpstr>Развитие звуковой и интонационной культуры речи, фонематического слуха </vt:lpstr>
      <vt:lpstr>Реализация задач воспитания звуковой культуры речи осуществляется по двум основным направлениям: </vt:lpstr>
      <vt:lpstr>Артикуляционная гимнастика</vt:lpstr>
      <vt:lpstr>Речевое дыхание</vt:lpstr>
      <vt:lpstr>Презентация PowerPoint</vt:lpstr>
      <vt:lpstr>Формирование звуковой аналитико-синтетической активности как предпосылки обучения грамоте </vt:lpstr>
      <vt:lpstr>    Обогащение активного словаря</vt:lpstr>
      <vt:lpstr>Развитие связной грамматически правильной диалогической и монологической речи </vt:lpstr>
      <vt:lpstr>Знакомство с книжной культурой, детской литературой, понимание на слух текстов различных жанров детской литературы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Дмитрий</dc:creator>
  <cp:lastModifiedBy>Дмитрий Васильев</cp:lastModifiedBy>
  <cp:revision>26</cp:revision>
  <dcterms:created xsi:type="dcterms:W3CDTF">2014-12-18T03:45:58Z</dcterms:created>
  <dcterms:modified xsi:type="dcterms:W3CDTF">2017-11-26T13:05:05Z</dcterms:modified>
</cp:coreProperties>
</file>